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4" r:id="rId32"/>
    <p:sldId id="295" r:id="rId33"/>
    <p:sldId id="296" r:id="rId34"/>
    <p:sldId id="299" r:id="rId35"/>
  </p:sldIdLst>
  <p:sldSz cx="9144000" cy="6858000" type="screen4x3"/>
  <p:notesSz cx="6858000" cy="9144000"/>
  <p:defaultTextStyle>
    <a:defPPr lvl="0">
      <a:defRPr lang="ar-SA"/>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60"/>
  </p:normalViewPr>
  <p:slideViewPr>
    <p:cSldViewPr snapToGrid="0">
      <p:cViewPr>
        <p:scale>
          <a:sx n="75" d="100"/>
          <a:sy n="75" d="100"/>
        </p:scale>
        <p:origin x="-11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17/11/1442</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17/11/1442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17/11/1442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17/11/1442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17/11/1442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17/11/1442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17/11/1442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17/11/1442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17/11/1442</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2736304"/>
          </a:xfrm>
        </p:spPr>
        <p:txBody>
          <a:bodyPr>
            <a:noAutofit/>
          </a:bodyPr>
          <a:lstStyle/>
          <a:p>
            <a:r>
              <a:rPr lang="ar-IQ" sz="6000" b="1" dirty="0">
                <a:solidFill>
                  <a:srgbClr val="0070C0"/>
                </a:solidFill>
              </a:rPr>
              <a:t>نظريه الإرشاد الواقعي </a:t>
            </a:r>
            <a:r>
              <a:rPr lang="ar-IQ" sz="6000" b="1" dirty="0" smtClean="0">
                <a:solidFill>
                  <a:srgbClr val="0070C0"/>
                </a:solidFill>
              </a:rPr>
              <a:t/>
            </a:r>
            <a:br>
              <a:rPr lang="ar-IQ" sz="6000" b="1" dirty="0" smtClean="0">
                <a:solidFill>
                  <a:srgbClr val="0070C0"/>
                </a:solidFill>
              </a:rPr>
            </a:br>
            <a:r>
              <a:rPr lang="ar-IQ" sz="6000" b="1" dirty="0" smtClean="0">
                <a:solidFill>
                  <a:srgbClr val="0070C0"/>
                </a:solidFill>
              </a:rPr>
              <a:t>لويليام </a:t>
            </a:r>
            <a:r>
              <a:rPr lang="ar-IQ" sz="6000" b="1" dirty="0">
                <a:solidFill>
                  <a:srgbClr val="0070C0"/>
                </a:solidFill>
              </a:rPr>
              <a:t>جلاسر</a:t>
            </a:r>
          </a:p>
        </p:txBody>
      </p:sp>
      <p:sp>
        <p:nvSpPr>
          <p:cNvPr id="3" name="عنوان فرعي 2"/>
          <p:cNvSpPr>
            <a:spLocks noGrp="1"/>
          </p:cNvSpPr>
          <p:nvPr>
            <p:ph type="subTitle" idx="1"/>
          </p:nvPr>
        </p:nvSpPr>
        <p:spPr/>
        <p:txBody>
          <a:bodyPr>
            <a:noAutofit/>
          </a:bodyPr>
          <a:lstStyle/>
          <a:p>
            <a:r>
              <a:rPr lang="ar-IQ" sz="3600" b="1" smtClean="0">
                <a:solidFill>
                  <a:srgbClr val="7030A0"/>
                </a:solidFill>
              </a:rPr>
              <a:t>مدرس المادة</a:t>
            </a:r>
          </a:p>
          <a:p>
            <a:r>
              <a:rPr lang="ar-IQ" sz="3600" b="1" smtClean="0">
                <a:solidFill>
                  <a:srgbClr val="7030A0"/>
                </a:solidFill>
              </a:rPr>
              <a:t> </a:t>
            </a:r>
            <a:r>
              <a:rPr lang="ar-IQ" sz="3600" b="1" dirty="0" err="1" smtClean="0">
                <a:solidFill>
                  <a:srgbClr val="7030A0"/>
                </a:solidFill>
              </a:rPr>
              <a:t>أ.م.د</a:t>
            </a:r>
            <a:r>
              <a:rPr lang="ar-IQ" sz="3600" b="1" dirty="0">
                <a:solidFill>
                  <a:srgbClr val="7030A0"/>
                </a:solidFill>
              </a:rPr>
              <a:t>. </a:t>
            </a:r>
            <a:r>
              <a:rPr lang="ar-IQ" sz="3600" b="1" dirty="0" smtClean="0">
                <a:solidFill>
                  <a:srgbClr val="7030A0"/>
                </a:solidFill>
              </a:rPr>
              <a:t>هناء صادق </a:t>
            </a:r>
            <a:r>
              <a:rPr lang="ar-IQ" sz="3600" b="1" dirty="0" err="1" smtClean="0">
                <a:solidFill>
                  <a:srgbClr val="7030A0"/>
                </a:solidFill>
              </a:rPr>
              <a:t>البدران</a:t>
            </a:r>
            <a:r>
              <a:rPr lang="ar-IQ" sz="3600" b="1" dirty="0" smtClean="0">
                <a:solidFill>
                  <a:srgbClr val="7030A0"/>
                </a:solidFill>
              </a:rPr>
              <a:t> </a:t>
            </a:r>
            <a:endParaRPr lang="ar-IQ" sz="3600" b="1" dirty="0">
              <a:solidFill>
                <a:srgbClr val="7030A0"/>
              </a:solidFill>
            </a:endParaRPr>
          </a:p>
          <a:p>
            <a:r>
              <a:rPr lang="ar-IQ" sz="3600" b="1" dirty="0">
                <a:solidFill>
                  <a:srgbClr val="7030A0"/>
                </a:solidFill>
              </a:rPr>
              <a:t>المرحلة  </a:t>
            </a:r>
            <a:r>
              <a:rPr lang="ar-IQ" sz="3600" b="1" dirty="0" smtClean="0">
                <a:solidFill>
                  <a:srgbClr val="7030A0"/>
                </a:solidFill>
              </a:rPr>
              <a:t>الاولى صباحي  </a:t>
            </a:r>
            <a:endParaRPr lang="ar-IQ" sz="3600" b="1" dirty="0">
              <a:solidFill>
                <a:srgbClr val="7030A0"/>
              </a:solidFill>
            </a:endParaRPr>
          </a:p>
          <a:p>
            <a:endParaRPr lang="ar-IQ" sz="3600" dirty="0">
              <a:solidFill>
                <a:srgbClr val="7030A0"/>
              </a:solidFill>
            </a:endParaRPr>
          </a:p>
        </p:txBody>
      </p:sp>
    </p:spTree>
    <p:extLst>
      <p:ext uri="{BB962C8B-B14F-4D97-AF65-F5344CB8AC3E}">
        <p14:creationId xmlns:p14="http://schemas.microsoft.com/office/powerpoint/2010/main" val="287287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863417"/>
          </a:xfrm>
          <a:prstGeom prst="rect">
            <a:avLst/>
          </a:prstGeom>
        </p:spPr>
        <p:txBody>
          <a:bodyPr wrap="square">
            <a:spAutoFit/>
          </a:bodyPr>
          <a:lstStyle/>
          <a:p>
            <a:pPr algn="just"/>
            <a:r>
              <a:rPr lang="ar-IQ" sz="4000" dirty="0"/>
              <a:t>ويري جلاسر أن السلوك البشري هادف وينبع من داخل الفرد لامن قوه خارجية، علي الرغم من تأثير القوى الخارجية. وكل سلوك الفرد هو محاوله أفضل للحصول علي مايريد وذلك لاكتساب سيطره فاعلة على حياتـــه. ثم أن سلوك الفرد موجه في الأساس لإشباع حاجاته. ويشير جلاسر إلي أن البحث عن الماضي ليس ذا أهمية وذلك لأن المرشد لايستطيع تغيير الماضي وإنما يعمل في ضوء الحاضر والمستقبل، وإن إحياء الماضي في التعلم يقلل من قيمة الإرشاد، وقد ركز جلاسر علي الماضي بالقدر الذي يخدم الحاضر.</a:t>
            </a:r>
          </a:p>
        </p:txBody>
      </p:sp>
    </p:spTree>
    <p:extLst>
      <p:ext uri="{BB962C8B-B14F-4D97-AF65-F5344CB8AC3E}">
        <p14:creationId xmlns:p14="http://schemas.microsoft.com/office/powerpoint/2010/main" val="100807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p:spPr>
        <p:txBody>
          <a:bodyPr/>
          <a:lstStyle/>
          <a:p>
            <a:r>
              <a:rPr lang="ar-IQ" b="1" dirty="0">
                <a:solidFill>
                  <a:srgbClr val="FF0000"/>
                </a:solidFill>
              </a:rPr>
              <a:t>المفاهيم الأساسيه للنظريه</a:t>
            </a:r>
          </a:p>
        </p:txBody>
      </p:sp>
      <p:sp>
        <p:nvSpPr>
          <p:cNvPr id="3" name="مستطيل 2"/>
          <p:cNvSpPr/>
          <p:nvPr/>
        </p:nvSpPr>
        <p:spPr>
          <a:xfrm>
            <a:off x="251520" y="1340768"/>
            <a:ext cx="8712968" cy="5632311"/>
          </a:xfrm>
          <a:prstGeom prst="rect">
            <a:avLst/>
          </a:prstGeom>
        </p:spPr>
        <p:txBody>
          <a:bodyPr wrap="square">
            <a:spAutoFit/>
          </a:bodyPr>
          <a:lstStyle/>
          <a:p>
            <a:pPr algn="just"/>
            <a:r>
              <a:rPr lang="ar-IQ" sz="4000" b="1" dirty="0">
                <a:solidFill>
                  <a:srgbClr val="FFFF00"/>
                </a:solidFill>
              </a:rPr>
              <a:t>المسؤوليه </a:t>
            </a:r>
            <a:r>
              <a:rPr lang="en-US" sz="4000" dirty="0"/>
              <a:t>Responsibility :  </a:t>
            </a:r>
            <a:r>
              <a:rPr lang="ar-IQ" sz="4000" dirty="0"/>
              <a:t>هى جوهر العلاج بالواقع فقد قال عنها جلاسر: بأنها قدرة الفرد علي تحقيق حاجاته وأهدافه بطريقه لاتحرم الآخرين من قدراتهم علي تحقيق أهدافهم وحاجاتهم. والشخص المسؤول هو الشخص المستقل فردياً، ولديه دعم نفسي داخلي كافي لتحديد ماذا يريد من الحياه. وجوهر العلاج في الواقع يقوم علي تعليم الناس المسؤولية وكيف يصلون إلي أهدافهم وغاياتهم دون إيذاء الآخرين، </a:t>
            </a:r>
          </a:p>
        </p:txBody>
      </p:sp>
    </p:spTree>
    <p:extLst>
      <p:ext uri="{BB962C8B-B14F-4D97-AF65-F5344CB8AC3E}">
        <p14:creationId xmlns:p14="http://schemas.microsoft.com/office/powerpoint/2010/main" val="363124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4154984"/>
          </a:xfrm>
          <a:prstGeom prst="rect">
            <a:avLst/>
          </a:prstGeom>
        </p:spPr>
        <p:txBody>
          <a:bodyPr wrap="square">
            <a:spAutoFit/>
          </a:bodyPr>
          <a:lstStyle/>
          <a:p>
            <a:pPr algn="just"/>
            <a:r>
              <a:rPr lang="ar-IQ" sz="4400" b="1" dirty="0">
                <a:solidFill>
                  <a:srgbClr val="FFFF00"/>
                </a:solidFill>
              </a:rPr>
              <a:t>الاستقلاليه</a:t>
            </a:r>
            <a:r>
              <a:rPr lang="ar-IQ" sz="4400" dirty="0"/>
              <a:t>  </a:t>
            </a:r>
            <a:r>
              <a:rPr lang="en-US" sz="4400" dirty="0"/>
              <a:t>Autonomy : </a:t>
            </a:r>
            <a:r>
              <a:rPr lang="ar-IQ" sz="4400" dirty="0"/>
              <a:t>يرتبط  هذا المفهوم بالنضج حيث يشير إلي قدرة الفرد على استعمال الدعم الذاتي أي أن يقوم الفرد بتحمل المسؤولية الشخصية، وأن يكون مندمجا، وأن يعطي وأن يحب وأن يتخلي عن دعم البئية المحيطة به وخصوصا الأسرة </a:t>
            </a:r>
            <a:r>
              <a:rPr lang="en-US" sz="4400" dirty="0" smtClean="0"/>
              <a:t> </a:t>
            </a:r>
            <a:endParaRPr lang="ar-IQ" sz="4400" dirty="0"/>
          </a:p>
        </p:txBody>
      </p:sp>
    </p:spTree>
    <p:extLst>
      <p:ext uri="{BB962C8B-B14F-4D97-AF65-F5344CB8AC3E}">
        <p14:creationId xmlns:p14="http://schemas.microsoft.com/office/powerpoint/2010/main" val="149636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640960" cy="5509200"/>
          </a:xfrm>
          <a:prstGeom prst="rect">
            <a:avLst/>
          </a:prstGeom>
        </p:spPr>
        <p:txBody>
          <a:bodyPr wrap="square">
            <a:spAutoFit/>
          </a:bodyPr>
          <a:lstStyle/>
          <a:p>
            <a:pPr algn="just"/>
            <a:r>
              <a:rPr lang="ar-IQ" sz="4400" b="1" dirty="0">
                <a:solidFill>
                  <a:srgbClr val="FFFF00"/>
                </a:solidFill>
              </a:rPr>
              <a:t>الإندماج: </a:t>
            </a:r>
            <a:r>
              <a:rPr lang="en-US" sz="4400" dirty="0"/>
              <a:t>Involvement  </a:t>
            </a:r>
            <a:r>
              <a:rPr lang="ar-IQ" sz="4400" dirty="0"/>
              <a:t>يقترب هذا المفهوم من مصطلح التعاطف ولكنه يختلف عنه فى أنه يتضمن التواصل مع الآخرين وليس مجرد عاطفه، ويري جلاسر أن هذه المهارة يجب أن توجد لدي المرشد، وهي أساس نجاح العلاقة بينهما، كما أنها مهمة من أجل نجاح العلاقات مع المجتمع المحيط بالفرد مثل:الأم، الأب الأخوه، المعلمين ، الطلاب وغيرهم </a:t>
            </a:r>
          </a:p>
        </p:txBody>
      </p:sp>
    </p:spTree>
    <p:extLst>
      <p:ext uri="{BB962C8B-B14F-4D97-AF65-F5344CB8AC3E}">
        <p14:creationId xmlns:p14="http://schemas.microsoft.com/office/powerpoint/2010/main" val="425672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6186309"/>
          </a:xfrm>
          <a:prstGeom prst="rect">
            <a:avLst/>
          </a:prstGeom>
        </p:spPr>
        <p:txBody>
          <a:bodyPr wrap="square">
            <a:spAutoFit/>
          </a:bodyPr>
          <a:lstStyle/>
          <a:p>
            <a:pPr algn="just"/>
            <a:r>
              <a:rPr lang="ar-IQ" sz="4400" b="1" dirty="0">
                <a:solidFill>
                  <a:srgbClr val="FFFF00"/>
                </a:solidFill>
              </a:rPr>
              <a:t>الحاجات (إشباع الحاجات)</a:t>
            </a:r>
            <a:r>
              <a:rPr lang="en-US" sz="4400" dirty="0"/>
              <a:t>Needs : </a:t>
            </a:r>
            <a:r>
              <a:rPr lang="ar-IQ" sz="4400" dirty="0"/>
              <a:t>يري جلاسر إن السلوك غير المسؤول ينتج عندما يفشل الأفراد في أن يتعلموا القدرة علي إشباع حاجاتهم بطريقة صحيحة، فيلجأون لأي وسيله لإشباعها - أي تصبح الغاية تبرر الوسيلة- وبغض النظر عن نوعية السلوك الذي يختارونه، فمثلا: هناك من يخاف من الأماكن المزدحمة أو الضيقة أو الطائرات أو المصاعد مع أنهم يعرفون عدم عقلانية مخاوفهم، </a:t>
            </a:r>
          </a:p>
        </p:txBody>
      </p:sp>
    </p:spTree>
    <p:extLst>
      <p:ext uri="{BB962C8B-B14F-4D97-AF65-F5344CB8AC3E}">
        <p14:creationId xmlns:p14="http://schemas.microsoft.com/office/powerpoint/2010/main" val="24484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863417"/>
          </a:xfrm>
          <a:prstGeom prst="rect">
            <a:avLst/>
          </a:prstGeom>
        </p:spPr>
        <p:txBody>
          <a:bodyPr wrap="square">
            <a:spAutoFit/>
          </a:bodyPr>
          <a:lstStyle/>
          <a:p>
            <a:pPr algn="just"/>
            <a:r>
              <a:rPr lang="ar-IQ" sz="4400" dirty="0"/>
              <a:t>ويختار البعض الهروب بدلا من مواجهه الواقع مع أنهم كان بمقدورهم مواجهة مشكلاتهم من خلال سلوك أكثر مسؤوليـه. صنف جلاسر أربعه حاجات أساسيه نفسية عند الإنسان هي التي تقوده الي البقاء وهي:-</a:t>
            </a:r>
          </a:p>
          <a:p>
            <a:pPr algn="just"/>
            <a:r>
              <a:rPr lang="ar-IQ" sz="4400" b="1" dirty="0">
                <a:solidFill>
                  <a:srgbClr val="FFFF00"/>
                </a:solidFill>
              </a:rPr>
              <a:t>1.الحاجة إلي الانتماء</a:t>
            </a:r>
            <a:r>
              <a:rPr lang="ar-IQ" sz="4400" dirty="0"/>
              <a:t>: تتضمن الحاجة إلي الأهل والأصدقاء والحب أي مجتمع يحبه الفرد ويعيش فيه ويحس إنه ينجذب إليه دائما، أي يحب ويُحب مما يستدعي إقامه علاقات مع الآخرين لتحقيق هذه الحاجة ولو بأقل شكل ممكن. </a:t>
            </a:r>
          </a:p>
        </p:txBody>
      </p:sp>
    </p:spTree>
    <p:extLst>
      <p:ext uri="{BB962C8B-B14F-4D97-AF65-F5344CB8AC3E}">
        <p14:creationId xmlns:p14="http://schemas.microsoft.com/office/powerpoint/2010/main" val="351717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863417"/>
          </a:xfrm>
          <a:prstGeom prst="rect">
            <a:avLst/>
          </a:prstGeom>
        </p:spPr>
        <p:txBody>
          <a:bodyPr wrap="square">
            <a:spAutoFit/>
          </a:bodyPr>
          <a:lstStyle/>
          <a:p>
            <a:pPr algn="just"/>
            <a:r>
              <a:rPr lang="ar-IQ" sz="3600" b="1" dirty="0" smtClean="0">
                <a:solidFill>
                  <a:srgbClr val="FFFF00"/>
                </a:solidFill>
              </a:rPr>
              <a:t>.2- الحاجه </a:t>
            </a:r>
            <a:r>
              <a:rPr lang="ar-IQ" sz="3600" b="1" dirty="0">
                <a:solidFill>
                  <a:srgbClr val="FFFF00"/>
                </a:solidFill>
              </a:rPr>
              <a:t>إلي القوة: </a:t>
            </a:r>
            <a:r>
              <a:rPr lang="ar-IQ" sz="4400" dirty="0"/>
              <a:t>وهي تتضمن إحترام الذات وتقدير المنافسة أي أن يستمد الفرد قوته من احترامه لذاته ومن تقدير الآخرين له، ومن منافسة الآخرين والتفوق عليهم. </a:t>
            </a:r>
          </a:p>
          <a:p>
            <a:pPr algn="just"/>
            <a:r>
              <a:rPr lang="ar-IQ" sz="4400" b="1" dirty="0">
                <a:solidFill>
                  <a:srgbClr val="FFFF00"/>
                </a:solidFill>
              </a:rPr>
              <a:t>3.الحاجه إلي المتعة: </a:t>
            </a:r>
            <a:r>
              <a:rPr lang="ar-IQ" sz="4400" dirty="0"/>
              <a:t>و تتضمن المتعه: اللعب، والضحك، وكذلك المتعة في الاكل، والجنس وهي أكثر مايجذب الفرد إلي الحياة مع أن هناك من يري أن الحياة نفسها متعة.</a:t>
            </a:r>
          </a:p>
          <a:p>
            <a:pPr algn="just"/>
            <a:r>
              <a:rPr lang="ar-IQ" sz="4400" b="1" dirty="0">
                <a:solidFill>
                  <a:srgbClr val="FFFF00"/>
                </a:solidFill>
              </a:rPr>
              <a:t>4.الحاجة إلي الحرية: </a:t>
            </a:r>
            <a:r>
              <a:rPr lang="ar-IQ" sz="4400" dirty="0"/>
              <a:t>أن يكون الفرد حراً في تحديد مصيره.</a:t>
            </a:r>
          </a:p>
        </p:txBody>
      </p:sp>
    </p:spTree>
    <p:extLst>
      <p:ext uri="{BB962C8B-B14F-4D97-AF65-F5344CB8AC3E}">
        <p14:creationId xmlns:p14="http://schemas.microsoft.com/office/powerpoint/2010/main" val="85669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44000" cy="6186309"/>
          </a:xfrm>
          <a:prstGeom prst="rect">
            <a:avLst/>
          </a:prstGeom>
        </p:spPr>
        <p:txBody>
          <a:bodyPr wrap="square">
            <a:spAutoFit/>
          </a:bodyPr>
          <a:lstStyle/>
          <a:p>
            <a:pPr algn="just"/>
            <a:r>
              <a:rPr lang="ar-IQ" sz="4400" dirty="0"/>
              <a:t>حين يفشل الفرد في تحقيق هذه الحاجات النفسيه فانه دائما ما يلجأ إلي استخدام سلوكيات سلبيه مثل: شرب الكحول والإدمان والعدوان وغيرها. وبالتالي يكون هدف الإرشاد الوقائي هو تعلم طرق مناسبه لتحديد الأهداف </a:t>
            </a:r>
            <a:r>
              <a:rPr lang="ar-IQ" sz="4400" b="1" dirty="0">
                <a:solidFill>
                  <a:srgbClr val="FFFF00"/>
                </a:solidFill>
              </a:rPr>
              <a:t>وتحقيق الحاجات بطريقه فعالة</a:t>
            </a:r>
            <a:r>
              <a:rPr lang="ar-IQ" sz="4400" dirty="0"/>
              <a:t>.</a:t>
            </a:r>
          </a:p>
          <a:p>
            <a:pPr algn="just"/>
            <a:r>
              <a:rPr lang="ar-IQ" sz="4400" b="1" dirty="0">
                <a:solidFill>
                  <a:srgbClr val="FF0000"/>
                </a:solidFill>
              </a:rPr>
              <a:t>الهويه :</a:t>
            </a:r>
            <a:r>
              <a:rPr lang="en-US" sz="4400" dirty="0"/>
              <a:t>Identity </a:t>
            </a:r>
            <a:r>
              <a:rPr lang="en-US" sz="4400" dirty="0" smtClean="0"/>
              <a:t> </a:t>
            </a:r>
            <a:r>
              <a:rPr lang="ar-IQ" sz="4400" dirty="0"/>
              <a:t>وهي حاجه نفسيه يسعي إلي تحقيقها كل فرد وتميزه عن غيره، وتنتج الهوية من الكيفية التي يري الانسان نفسه بالنسبة للآخرين، وقد ميز جلاسر بين نوعين من الهويه وهما: </a:t>
            </a:r>
          </a:p>
        </p:txBody>
      </p:sp>
    </p:spTree>
    <p:extLst>
      <p:ext uri="{BB962C8B-B14F-4D97-AF65-F5344CB8AC3E}">
        <p14:creationId xmlns:p14="http://schemas.microsoft.com/office/powerpoint/2010/main" val="276618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7801174"/>
          </a:xfrm>
          <a:prstGeom prst="rect">
            <a:avLst/>
          </a:prstGeom>
        </p:spPr>
        <p:txBody>
          <a:bodyPr wrap="square">
            <a:spAutoFit/>
          </a:bodyPr>
          <a:lstStyle/>
          <a:p>
            <a:pPr algn="just"/>
            <a:r>
              <a:rPr lang="ar-IQ" sz="4400" b="1" dirty="0">
                <a:solidFill>
                  <a:srgbClr val="FF0000"/>
                </a:solidFill>
              </a:rPr>
              <a:t>1</a:t>
            </a:r>
            <a:r>
              <a:rPr lang="ar-IQ" sz="4400" b="1" dirty="0" smtClean="0">
                <a:solidFill>
                  <a:srgbClr val="FF0000"/>
                </a:solidFill>
              </a:rPr>
              <a:t>.هويه </a:t>
            </a:r>
            <a:r>
              <a:rPr lang="ar-IQ" sz="4400" b="1" dirty="0">
                <a:solidFill>
                  <a:srgbClr val="FF0000"/>
                </a:solidFill>
              </a:rPr>
              <a:t>النجاح: </a:t>
            </a:r>
            <a:r>
              <a:rPr lang="ar-IQ" sz="4400" dirty="0"/>
              <a:t>تري أن الفرد يعرف نفسه ويري نفسه مقتدراً وقادر علي كل شئ وله أهمية فالأشخاص الذين لديهم هوية ناجحة يشعرون بإهميتهم بالنسبه للآخرين ولديهم القدرة علي التأثير في بيئتهم، ويستطيعون التحكم في المجتمع والإندماج مع الآخرين وتحقيق حاجاتهم </a:t>
            </a:r>
            <a:r>
              <a:rPr lang="ar-IQ" sz="4400" dirty="0" smtClean="0"/>
              <a:t> </a:t>
            </a:r>
            <a:endParaRPr lang="ar-IQ" sz="4400" dirty="0"/>
          </a:p>
          <a:p>
            <a:pPr algn="just"/>
            <a:r>
              <a:rPr lang="ar-IQ" sz="4400" b="1" dirty="0">
                <a:solidFill>
                  <a:srgbClr val="FF0000"/>
                </a:solidFill>
              </a:rPr>
              <a:t>2.هويه الفشل: </a:t>
            </a:r>
            <a:r>
              <a:rPr lang="ar-IQ" sz="4400" dirty="0"/>
              <a:t>هي الهوية التي يكونها الأشخاص الذين لم تكن لهم علاقات وثيقة مع الآخرين، والذين لايتصرفون بمسؤولية، ويرون أنفسهم غير محبوبين ولا أهمية لهم ولديهم شعور دائم بخيبة الأمل </a:t>
            </a:r>
            <a:r>
              <a:rPr lang="ar-IQ" sz="4400" dirty="0" smtClean="0"/>
              <a:t> </a:t>
            </a:r>
            <a:endParaRPr lang="ar-IQ" sz="4400" dirty="0"/>
          </a:p>
        </p:txBody>
      </p:sp>
    </p:spTree>
    <p:extLst>
      <p:ext uri="{BB962C8B-B14F-4D97-AF65-F5344CB8AC3E}">
        <p14:creationId xmlns:p14="http://schemas.microsoft.com/office/powerpoint/2010/main" val="119868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56984" cy="6863417"/>
          </a:xfrm>
          <a:prstGeom prst="rect">
            <a:avLst/>
          </a:prstGeom>
        </p:spPr>
        <p:txBody>
          <a:bodyPr wrap="square">
            <a:spAutoFit/>
          </a:bodyPr>
          <a:lstStyle/>
          <a:p>
            <a:pPr algn="just"/>
            <a:r>
              <a:rPr lang="ar-IQ" sz="4400" b="1" dirty="0">
                <a:solidFill>
                  <a:srgbClr val="FF0000"/>
                </a:solidFill>
              </a:rPr>
              <a:t>الواقع </a:t>
            </a:r>
            <a:r>
              <a:rPr lang="en-US" sz="4400" b="1" dirty="0">
                <a:solidFill>
                  <a:srgbClr val="FF0000"/>
                </a:solidFill>
              </a:rPr>
              <a:t>Reality </a:t>
            </a:r>
            <a:r>
              <a:rPr lang="en-US" sz="4400" dirty="0"/>
              <a:t>: </a:t>
            </a:r>
            <a:r>
              <a:rPr lang="ar-IQ" sz="4400" dirty="0"/>
              <a:t>وهو السلوك الحالي للفرد و يركز جلاسر في نظريته علي السلوك الحالي للفرد أكثر من تركيزه علي السلوكيات الماضية، ويري أن السلوك الحاضر هو الذي يعمل المرشد علي تغييره والتحكم به.</a:t>
            </a:r>
          </a:p>
          <a:p>
            <a:pPr algn="just"/>
            <a:r>
              <a:rPr lang="ar-IQ" sz="4400" b="1" dirty="0">
                <a:solidFill>
                  <a:srgbClr val="FF0000"/>
                </a:solidFill>
              </a:rPr>
              <a:t>التعلم </a:t>
            </a:r>
            <a:r>
              <a:rPr lang="en-US" sz="4400" dirty="0"/>
              <a:t>Learning : </a:t>
            </a:r>
            <a:r>
              <a:rPr lang="ar-IQ" sz="4400" dirty="0"/>
              <a:t>التعلم يظهر من خلال الحياه وهو مفهوم أساسي في الإرشاد الواقعي </a:t>
            </a:r>
            <a:r>
              <a:rPr lang="ar-IQ" sz="4400" dirty="0" smtClean="0"/>
              <a:t>والإطار </a:t>
            </a:r>
            <a:r>
              <a:rPr lang="ar-IQ" sz="4400" dirty="0"/>
              <a:t>النظري في الإرشاد الواقعي يحدد هوية الفرد بسلوكياته المتعلمه وغير المتعلمه فالأفراد يعرفون بما يفعلونه أويتعلمون فعله. </a:t>
            </a:r>
          </a:p>
        </p:txBody>
      </p:sp>
    </p:spTree>
    <p:extLst>
      <p:ext uri="{BB962C8B-B14F-4D97-AF65-F5344CB8AC3E}">
        <p14:creationId xmlns:p14="http://schemas.microsoft.com/office/powerpoint/2010/main" val="319430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3852"/>
            <a:ext cx="8712968" cy="64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23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247864"/>
          </a:xfrm>
          <a:prstGeom prst="rect">
            <a:avLst/>
          </a:prstGeom>
        </p:spPr>
        <p:txBody>
          <a:bodyPr wrap="square">
            <a:spAutoFit/>
          </a:bodyPr>
          <a:lstStyle/>
          <a:p>
            <a:pPr algn="just"/>
            <a:r>
              <a:rPr lang="ar-IQ" sz="4000" b="1" dirty="0">
                <a:solidFill>
                  <a:srgbClr val="FF0000"/>
                </a:solidFill>
              </a:rPr>
              <a:t>البدائل </a:t>
            </a:r>
            <a:r>
              <a:rPr lang="en-US" sz="4000" b="1" dirty="0">
                <a:solidFill>
                  <a:srgbClr val="FF0000"/>
                </a:solidFill>
              </a:rPr>
              <a:t>Alternatives </a:t>
            </a:r>
            <a:r>
              <a:rPr lang="en-US" sz="4000" dirty="0"/>
              <a:t>:</a:t>
            </a:r>
            <a:r>
              <a:rPr lang="ar-IQ" sz="4000" dirty="0"/>
              <a:t>يصعب على الأشخاص الذين يعانون من مشاكل انفعاليه من ايجاد حلول وبدائل لمشاكلهم. وهنا تأتي مهمه المسترشد في شرح وتفسير البدائل ويساعد علي وضع قائمة تشتمل علي عده بدائل محتمله للمشكلة، ومن غير أي حكم مبدئي علي أهميتها ثم يساعده المسترشد علي اختيار وتقييم أكثر هذه البدائل موضوعية ومنطقية وأكثرها توافقا مع الهدف.</a:t>
            </a:r>
          </a:p>
          <a:p>
            <a:pPr algn="just"/>
            <a:r>
              <a:rPr lang="ar-IQ" sz="4000" b="1" dirty="0">
                <a:solidFill>
                  <a:srgbClr val="FF0000"/>
                </a:solidFill>
              </a:rPr>
              <a:t>الحب </a:t>
            </a:r>
            <a:r>
              <a:rPr lang="en-US" sz="4000" b="1" dirty="0">
                <a:solidFill>
                  <a:srgbClr val="FF0000"/>
                </a:solidFill>
              </a:rPr>
              <a:t>Love : </a:t>
            </a:r>
            <a:r>
              <a:rPr lang="ar-IQ" sz="4000" dirty="0"/>
              <a:t>الحب عند جلاسر هو مانفعله وليس مانشعر به، وهو الإهتمام أكثر والمركز في الشئ والذي لاينقطع ويستحوذ علي مجمل إهتمام الفرد.</a:t>
            </a:r>
          </a:p>
        </p:txBody>
      </p:sp>
    </p:spTree>
    <p:extLst>
      <p:ext uri="{BB962C8B-B14F-4D97-AF65-F5344CB8AC3E}">
        <p14:creationId xmlns:p14="http://schemas.microsoft.com/office/powerpoint/2010/main" val="266705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424936" cy="6863417"/>
          </a:xfrm>
          <a:prstGeom prst="rect">
            <a:avLst/>
          </a:prstGeom>
        </p:spPr>
        <p:txBody>
          <a:bodyPr wrap="square">
            <a:spAutoFit/>
          </a:bodyPr>
          <a:lstStyle/>
          <a:p>
            <a:pPr algn="just"/>
            <a:r>
              <a:rPr lang="ar-IQ" sz="4400" b="1" dirty="0">
                <a:solidFill>
                  <a:srgbClr val="FF0000"/>
                </a:solidFill>
              </a:rPr>
              <a:t>فرديه الفرد: </a:t>
            </a:r>
            <a:r>
              <a:rPr lang="ar-IQ" sz="4400" dirty="0"/>
              <a:t>فرديه الفرد ترتبط مباشره بالهويه الناجحه وتعتبر الفرديه ضروريه لتحقيق الدافعيه.</a:t>
            </a:r>
          </a:p>
          <a:p>
            <a:pPr algn="just"/>
            <a:r>
              <a:rPr lang="ar-IQ" sz="4400" b="1" dirty="0">
                <a:solidFill>
                  <a:srgbClr val="FF0000"/>
                </a:solidFill>
              </a:rPr>
              <a:t>القوه النمائيه </a:t>
            </a:r>
            <a:r>
              <a:rPr lang="en-US" sz="4400" dirty="0"/>
              <a:t>Growth Force : </a:t>
            </a:r>
            <a:r>
              <a:rPr lang="ar-IQ" sz="4400" dirty="0"/>
              <a:t>يرغب كل فرد بأن يكون لديه هويه ناجحه وأن يكون علاقات جيده مع الآخرين. وعندما يعجز الفرد عن ذلك عليه أن يغير هويته وشعوره وتفكيره وسلوكه، ويقول جلاسر نحن كما نعمل وإذا إردنا تغيير مانحن عليه علينا تغيير مانعمله ونبدأ بطريق جديد لسلوكنا.</a:t>
            </a:r>
          </a:p>
        </p:txBody>
      </p:sp>
    </p:spTree>
    <p:extLst>
      <p:ext uri="{BB962C8B-B14F-4D97-AF65-F5344CB8AC3E}">
        <p14:creationId xmlns:p14="http://schemas.microsoft.com/office/powerpoint/2010/main" val="4226760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936104"/>
          </a:xfrm>
        </p:spPr>
        <p:txBody>
          <a:bodyPr>
            <a:normAutofit fontScale="90000"/>
          </a:bodyPr>
          <a:lstStyle/>
          <a:p>
            <a:r>
              <a:rPr lang="ar-IQ" b="1" dirty="0">
                <a:solidFill>
                  <a:srgbClr val="FF0000"/>
                </a:solidFill>
              </a:rPr>
              <a:t>بناء الشخصيه وتفسير السلوك الإنساني لدى جلاسر</a:t>
            </a:r>
          </a:p>
        </p:txBody>
      </p:sp>
      <p:sp>
        <p:nvSpPr>
          <p:cNvPr id="3" name="مستطيل 2"/>
          <p:cNvSpPr/>
          <p:nvPr/>
        </p:nvSpPr>
        <p:spPr>
          <a:xfrm>
            <a:off x="107504" y="1412776"/>
            <a:ext cx="8856984" cy="5509200"/>
          </a:xfrm>
          <a:prstGeom prst="rect">
            <a:avLst/>
          </a:prstGeom>
        </p:spPr>
        <p:txBody>
          <a:bodyPr wrap="square">
            <a:spAutoFit/>
          </a:bodyPr>
          <a:lstStyle/>
          <a:p>
            <a:pPr algn="just"/>
            <a:r>
              <a:rPr lang="ar-IQ" sz="4400" dirty="0"/>
              <a:t>لتوضيح تكوين الشخصية أوتركيبها قال جلاسر: أهم حاجات  الإنسان </a:t>
            </a:r>
            <a:r>
              <a:rPr lang="ar-IQ" sz="4400" b="1" dirty="0">
                <a:solidFill>
                  <a:srgbClr val="FF0000"/>
                </a:solidFill>
              </a:rPr>
              <a:t>هو أن يحب غيره وأن يحبه غيره،</a:t>
            </a:r>
            <a:r>
              <a:rPr lang="ar-IQ" sz="4400" dirty="0"/>
              <a:t> وبالتالي لابد من وجود شخص أو أكثر يشاركونه حياته رغم أن الحاجتيين منفصلتين إلا ان بينهما عناصر مشتركه، حيث أن تحقق أحداهما يساعد علي تحقق الآخر. ودمج جلاسر هاتين الحاجتين بحاجه واحده اسماها </a:t>
            </a:r>
            <a:r>
              <a:rPr lang="ar-IQ" sz="4400" b="1" dirty="0">
                <a:solidFill>
                  <a:srgbClr val="FF0000"/>
                </a:solidFill>
              </a:rPr>
              <a:t>الهويه</a:t>
            </a:r>
            <a:r>
              <a:rPr lang="ar-IQ" sz="4400" dirty="0"/>
              <a:t>. ويفسر جلاسر مفهوم السلوك الكلي بعمل السياره </a:t>
            </a:r>
          </a:p>
        </p:txBody>
      </p:sp>
    </p:spTree>
    <p:extLst>
      <p:ext uri="{BB962C8B-B14F-4D97-AF65-F5344CB8AC3E}">
        <p14:creationId xmlns:p14="http://schemas.microsoft.com/office/powerpoint/2010/main" val="315344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712968" cy="5509200"/>
          </a:xfrm>
          <a:prstGeom prst="rect">
            <a:avLst/>
          </a:prstGeom>
        </p:spPr>
        <p:txBody>
          <a:bodyPr wrap="square">
            <a:spAutoFit/>
          </a:bodyPr>
          <a:lstStyle/>
          <a:p>
            <a:pPr algn="just"/>
            <a:r>
              <a:rPr lang="ar-IQ" sz="4400" dirty="0"/>
              <a:t>فهنالك أربعه مكونات للسلوك يتحدد بها اتجاه </a:t>
            </a:r>
            <a:r>
              <a:rPr lang="ar-IQ" sz="4400" dirty="0" smtClean="0"/>
              <a:t>الفرد في </a:t>
            </a:r>
            <a:r>
              <a:rPr lang="ar-IQ" sz="4400" dirty="0"/>
              <a:t>الحياه وقد شبهها بعجلات السياره الأربعه وهي:</a:t>
            </a:r>
          </a:p>
          <a:p>
            <a:pPr algn="just"/>
            <a:r>
              <a:rPr lang="ar-IQ" sz="4400" dirty="0"/>
              <a:t>1.العمل (مثل النهوض من النوم والذهاب الي العمل).</a:t>
            </a:r>
          </a:p>
          <a:p>
            <a:pPr algn="just"/>
            <a:r>
              <a:rPr lang="ar-IQ" sz="4400" dirty="0"/>
              <a:t>2. التفكير(الأفكار والجمل الذاتيه ).</a:t>
            </a:r>
          </a:p>
          <a:p>
            <a:pPr algn="just"/>
            <a:r>
              <a:rPr lang="ar-IQ" sz="4400" dirty="0"/>
              <a:t>3.الشعور(الفرح , القلق , الغضب , الإحباط).</a:t>
            </a:r>
          </a:p>
          <a:p>
            <a:pPr algn="just"/>
            <a:r>
              <a:rPr lang="ar-IQ" sz="4400" dirty="0"/>
              <a:t>4.السلوكيات الفسيولوجيه (التعرق).</a:t>
            </a:r>
          </a:p>
        </p:txBody>
      </p:sp>
    </p:spTree>
    <p:extLst>
      <p:ext uri="{BB962C8B-B14F-4D97-AF65-F5344CB8AC3E}">
        <p14:creationId xmlns:p14="http://schemas.microsoft.com/office/powerpoint/2010/main" val="372002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7079441"/>
          </a:xfrm>
          <a:prstGeom prst="rect">
            <a:avLst/>
          </a:prstGeom>
        </p:spPr>
        <p:txBody>
          <a:bodyPr wrap="square">
            <a:spAutoFit/>
          </a:bodyPr>
          <a:lstStyle/>
          <a:p>
            <a:pPr algn="just"/>
            <a:r>
              <a:rPr lang="ar-IQ" sz="4400" dirty="0"/>
              <a:t>ومن هذه المكونات الأربعه يتم </a:t>
            </a:r>
            <a:r>
              <a:rPr lang="ar-IQ" sz="4400" b="1" dirty="0">
                <a:solidFill>
                  <a:srgbClr val="FF0000"/>
                </a:solidFill>
              </a:rPr>
              <a:t>تشكيل السلوك المتكامل</a:t>
            </a:r>
            <a:r>
              <a:rPr lang="ar-IQ" sz="4400" dirty="0"/>
              <a:t>، إلا إنه قد تبرز سلوكيات أكثر من غيرها وقد قامت النظرية الواقعية علي أساس انه من الصعب اختيار سلوك كلي من غير اختيار مكوناته أو </a:t>
            </a:r>
            <a:r>
              <a:rPr lang="ar-IQ" sz="4400" dirty="0" smtClean="0"/>
              <a:t>عناصره ، </a:t>
            </a:r>
            <a:r>
              <a:rPr lang="ar-IQ" sz="4400" dirty="0"/>
              <a:t>وقال جلاسر إن العمل والتفكير هما العجلات الأماميه اللتان تقودان السيارة وتوجهاتها.  وإن المفتاح الكلي للسلوك هو اختيار مانفعله أو نفكر في فعله أو فيه. والسلوك هو هدف ونحن نقوم به منذ الولادة وحتي الموت</a:t>
            </a:r>
          </a:p>
        </p:txBody>
      </p:sp>
    </p:spTree>
    <p:extLst>
      <p:ext uri="{BB962C8B-B14F-4D97-AF65-F5344CB8AC3E}">
        <p14:creationId xmlns:p14="http://schemas.microsoft.com/office/powerpoint/2010/main" val="257435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186309"/>
          </a:xfrm>
          <a:prstGeom prst="rect">
            <a:avLst/>
          </a:prstGeom>
        </p:spPr>
        <p:txBody>
          <a:bodyPr wrap="square">
            <a:spAutoFit/>
          </a:bodyPr>
          <a:lstStyle/>
          <a:p>
            <a:pPr algn="just"/>
            <a:r>
              <a:rPr lang="ar-IQ" sz="4400" dirty="0"/>
              <a:t>وتركز الواقعية </a:t>
            </a:r>
            <a:r>
              <a:rPr lang="ar-IQ" sz="4400" dirty="0" smtClean="0"/>
              <a:t>على </a:t>
            </a:r>
            <a:r>
              <a:rPr lang="ar-IQ" sz="4400" dirty="0"/>
              <a:t>السلوك لأنه هو الأمر الذي نستطيع تغييره ونسعى الي تغييره  لأنه يسهل ضبط السلوك وتغييره والتحكم به ومنع ارتباطه مع المشاعر، كما أنه من السهل للمسترشد ضبط سلوكياته مع ضبط  عواطفه ومشاعره.  </a:t>
            </a:r>
            <a:r>
              <a:rPr lang="ar-IQ" sz="4400" b="1" dirty="0">
                <a:solidFill>
                  <a:srgbClr val="FF0000"/>
                </a:solidFill>
              </a:rPr>
              <a:t>ويركز الإرشاد بالواقع </a:t>
            </a:r>
            <a:r>
              <a:rPr lang="ar-IQ" sz="4400" b="1" dirty="0" smtClean="0">
                <a:solidFill>
                  <a:srgbClr val="FF0000"/>
                </a:solidFill>
              </a:rPr>
              <a:t>على </a:t>
            </a:r>
            <a:r>
              <a:rPr lang="ar-IQ" sz="4400" b="1" dirty="0">
                <a:solidFill>
                  <a:srgbClr val="FF0000"/>
                </a:solidFill>
              </a:rPr>
              <a:t>السلوكيات الحالية للفرد </a:t>
            </a:r>
            <a:r>
              <a:rPr lang="ar-IQ" sz="4400" dirty="0"/>
              <a:t>ولايركز </a:t>
            </a:r>
            <a:r>
              <a:rPr lang="ar-IQ" sz="4400" dirty="0" smtClean="0"/>
              <a:t>على </a:t>
            </a:r>
            <a:r>
              <a:rPr lang="ar-IQ" sz="4400" dirty="0"/>
              <a:t>الفشل السابق للفرد، فلو كان المسترشد ناجح في السابق لما احتاج </a:t>
            </a:r>
            <a:r>
              <a:rPr lang="ar-IQ" sz="4400" dirty="0" smtClean="0"/>
              <a:t>الى </a:t>
            </a:r>
            <a:r>
              <a:rPr lang="ar-IQ" sz="4400" dirty="0"/>
              <a:t>الإرشاد.</a:t>
            </a:r>
          </a:p>
        </p:txBody>
      </p:sp>
    </p:spTree>
    <p:extLst>
      <p:ext uri="{BB962C8B-B14F-4D97-AF65-F5344CB8AC3E}">
        <p14:creationId xmlns:p14="http://schemas.microsoft.com/office/powerpoint/2010/main" val="250878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260648"/>
            <a:ext cx="7756263" cy="1080120"/>
          </a:xfrm>
        </p:spPr>
        <p:txBody>
          <a:bodyPr/>
          <a:lstStyle/>
          <a:p>
            <a:r>
              <a:rPr lang="ar-IQ" b="1" dirty="0">
                <a:solidFill>
                  <a:srgbClr val="FF0000"/>
                </a:solidFill>
              </a:rPr>
              <a:t>مراحل تطور الشخصيه لدى  جلاسر </a:t>
            </a:r>
          </a:p>
        </p:txBody>
      </p:sp>
      <p:sp>
        <p:nvSpPr>
          <p:cNvPr id="3" name="مستطيل 2"/>
          <p:cNvSpPr/>
          <p:nvPr/>
        </p:nvSpPr>
        <p:spPr>
          <a:xfrm>
            <a:off x="323528" y="1772816"/>
            <a:ext cx="8352928" cy="4401205"/>
          </a:xfrm>
          <a:prstGeom prst="rect">
            <a:avLst/>
          </a:prstGeom>
        </p:spPr>
        <p:txBody>
          <a:bodyPr wrap="square">
            <a:spAutoFit/>
          </a:bodyPr>
          <a:lstStyle/>
          <a:p>
            <a:pPr algn="just"/>
            <a:r>
              <a:rPr lang="ar-IQ" sz="4000" dirty="0"/>
              <a:t>تتطور شخصية الفرد من خلال </a:t>
            </a:r>
            <a:r>
              <a:rPr lang="ar-IQ" sz="4000" b="1" dirty="0">
                <a:solidFill>
                  <a:srgbClr val="FF0000"/>
                </a:solidFill>
              </a:rPr>
              <a:t>محاولاته لإشباع الحاجات النفسية </a:t>
            </a:r>
            <a:r>
              <a:rPr lang="ar-IQ" sz="4000" b="1" dirty="0" smtClean="0">
                <a:solidFill>
                  <a:srgbClr val="FF0000"/>
                </a:solidFill>
              </a:rPr>
              <a:t>الأساسية </a:t>
            </a:r>
            <a:r>
              <a:rPr lang="ar-IQ" sz="4000" dirty="0" smtClean="0"/>
              <a:t>، </a:t>
            </a:r>
            <a:r>
              <a:rPr lang="ar-IQ" sz="4000" dirty="0"/>
              <a:t>فالأفراد الذين يستطيعون تلبية هذه الحاجات بالطريقة الطبيعية تتشكل لديهم شخصية </a:t>
            </a:r>
            <a:r>
              <a:rPr lang="ar-IQ" sz="4000" dirty="0" smtClean="0"/>
              <a:t>ناجحة , </a:t>
            </a:r>
            <a:r>
              <a:rPr lang="ar-IQ" sz="4000" dirty="0"/>
              <a:t>في حين أن الأفراد الذين لايستطيعون تلبية هذه الحاجات تتشكل لديهم شخصية فاشلة. أكد جلاسر علي أهمية مرحلتين في حياة الطفل تؤثر علي تطور الشخصيه هما: </a:t>
            </a:r>
          </a:p>
        </p:txBody>
      </p:sp>
    </p:spTree>
    <p:extLst>
      <p:ext uri="{BB962C8B-B14F-4D97-AF65-F5344CB8AC3E}">
        <p14:creationId xmlns:p14="http://schemas.microsoft.com/office/powerpoint/2010/main" val="252353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186309"/>
          </a:xfrm>
          <a:prstGeom prst="rect">
            <a:avLst/>
          </a:prstGeom>
        </p:spPr>
        <p:txBody>
          <a:bodyPr wrap="square">
            <a:spAutoFit/>
          </a:bodyPr>
          <a:lstStyle/>
          <a:p>
            <a:pPr algn="just"/>
            <a:r>
              <a:rPr lang="ar-IQ" sz="4400" b="1" dirty="0">
                <a:solidFill>
                  <a:srgbClr val="FF0000"/>
                </a:solidFill>
              </a:rPr>
              <a:t>المرحله الأولي: وهي من 2-5 سنوات</a:t>
            </a:r>
            <a:r>
              <a:rPr lang="ar-IQ" sz="4400" dirty="0"/>
              <a:t>، وهنا يكون للأسره تأثير واضح </a:t>
            </a:r>
            <a:r>
              <a:rPr lang="ar-IQ" sz="4400" dirty="0" smtClean="0"/>
              <a:t>على </a:t>
            </a:r>
            <a:r>
              <a:rPr lang="ar-IQ" sz="4400" dirty="0"/>
              <a:t>عملية تطور الشخصية، </a:t>
            </a:r>
            <a:r>
              <a:rPr lang="ar-IQ" sz="4400" dirty="0" smtClean="0"/>
              <a:t>وعلى </a:t>
            </a:r>
            <a:r>
              <a:rPr lang="ar-IQ" sz="4400" dirty="0"/>
              <a:t>الآباء في هذه المرحلة تعليم ابنائهم المهارات </a:t>
            </a:r>
            <a:r>
              <a:rPr lang="ar-IQ" sz="4400" dirty="0" smtClean="0"/>
              <a:t>الضرورية ،  </a:t>
            </a:r>
            <a:r>
              <a:rPr lang="ar-IQ" sz="4400" dirty="0"/>
              <a:t>وكذلك تدريبهم </a:t>
            </a:r>
            <a:r>
              <a:rPr lang="ar-IQ" sz="4400" dirty="0" smtClean="0"/>
              <a:t>على </a:t>
            </a:r>
            <a:r>
              <a:rPr lang="ar-IQ" sz="4400" dirty="0"/>
              <a:t>تحمل جزء من المسؤولية وألا يستخدمون العقاب في تربية </a:t>
            </a:r>
            <a:r>
              <a:rPr lang="ar-IQ" sz="4400" dirty="0" smtClean="0"/>
              <a:t>ابنائهم ، </a:t>
            </a:r>
            <a:r>
              <a:rPr lang="ar-IQ" sz="4400" dirty="0"/>
              <a:t>وأن يسمحوا لهم بأن يتعلموا من تجاربهم </a:t>
            </a:r>
            <a:r>
              <a:rPr lang="ar-IQ" sz="4400" dirty="0" smtClean="0"/>
              <a:t>الخاصة ، </a:t>
            </a:r>
            <a:r>
              <a:rPr lang="ar-IQ" sz="4400" dirty="0"/>
              <a:t>وهذا كله يخلق البيئة المناسبة التي تمكن الطفل من ترسيخ هويه ناجحه.</a:t>
            </a:r>
          </a:p>
        </p:txBody>
      </p:sp>
    </p:spTree>
    <p:extLst>
      <p:ext uri="{BB962C8B-B14F-4D97-AF65-F5344CB8AC3E}">
        <p14:creationId xmlns:p14="http://schemas.microsoft.com/office/powerpoint/2010/main" val="70451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740307"/>
          </a:xfrm>
          <a:prstGeom prst="rect">
            <a:avLst/>
          </a:prstGeom>
        </p:spPr>
        <p:txBody>
          <a:bodyPr wrap="square">
            <a:spAutoFit/>
          </a:bodyPr>
          <a:lstStyle/>
          <a:p>
            <a:pPr algn="just"/>
            <a:r>
              <a:rPr lang="ar-IQ" dirty="0"/>
              <a:t>.</a:t>
            </a:r>
            <a:r>
              <a:rPr lang="ar-IQ" sz="4800" b="1" dirty="0">
                <a:solidFill>
                  <a:srgbClr val="FF0000"/>
                </a:solidFill>
              </a:rPr>
              <a:t>المرحلة الثانية: وهي من 5-10 سنوات </a:t>
            </a:r>
            <a:r>
              <a:rPr lang="ar-IQ" sz="4800" dirty="0"/>
              <a:t>وهنا تلعب المدرسة دور مهم في عملية تكملة بناء الشخصية، وهذا يكون من خلال تفاعل المعلمين مع الطفل وتقديره بحيث يفسح له المجال لتعلم تحمل المسؤولية، وكيفية إشباع حاجاته بطرق مناسبة. فعندما يتم توفير التنشئة السليمة للطفل وكذلك البيئة المدرسية الداعمة فهذا يساعده في تكوين هويته. </a:t>
            </a:r>
          </a:p>
        </p:txBody>
      </p:sp>
    </p:spTree>
    <p:extLst>
      <p:ext uri="{BB962C8B-B14F-4D97-AF65-F5344CB8AC3E}">
        <p14:creationId xmlns:p14="http://schemas.microsoft.com/office/powerpoint/2010/main" val="76012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b="1" dirty="0">
                <a:solidFill>
                  <a:srgbClr val="FF0000"/>
                </a:solidFill>
              </a:rPr>
              <a:t>الإضطرابات النفسيه</a:t>
            </a:r>
          </a:p>
        </p:txBody>
      </p:sp>
      <p:sp>
        <p:nvSpPr>
          <p:cNvPr id="3" name="مستطيل 2"/>
          <p:cNvSpPr/>
          <p:nvPr/>
        </p:nvSpPr>
        <p:spPr>
          <a:xfrm>
            <a:off x="107504" y="908720"/>
            <a:ext cx="8928992" cy="6391880"/>
          </a:xfrm>
          <a:prstGeom prst="rect">
            <a:avLst/>
          </a:prstGeom>
        </p:spPr>
        <p:txBody>
          <a:bodyPr wrap="square">
            <a:spAutoFit/>
          </a:bodyPr>
          <a:lstStyle/>
          <a:p>
            <a:pPr algn="just"/>
            <a:r>
              <a:rPr lang="ar-IQ" sz="4000" dirty="0"/>
              <a:t>يري جلاسر إن السلوك اللاتكيفي ينشأ في حاله فشل الفرد في أشباع حاجته للحب وتقدير الذات. ويبدأ الفرد في هذه الحالة بالشعور بالقلق والتوتر والألم والضرر ويتصرف حيال هذا الفشل بمحاولته الاندماج مع </a:t>
            </a:r>
            <a:r>
              <a:rPr lang="ar-IQ" sz="4000" dirty="0" smtClean="0"/>
              <a:t>الآخرين ، </a:t>
            </a:r>
            <a:r>
              <a:rPr lang="ar-IQ" sz="4000" dirty="0"/>
              <a:t>وينجح في ذلك إذا حافظ </a:t>
            </a:r>
            <a:r>
              <a:rPr lang="ar-IQ" sz="4000" dirty="0" smtClean="0"/>
              <a:t>على </a:t>
            </a:r>
            <a:r>
              <a:rPr lang="ar-IQ" sz="4000" dirty="0"/>
              <a:t>هذا الإندماج وإذا لم يستطع فإن شعوره بالألم سوف </a:t>
            </a:r>
            <a:r>
              <a:rPr lang="ar-IQ" sz="4000" dirty="0" smtClean="0"/>
              <a:t>يزداد </a:t>
            </a:r>
            <a:r>
              <a:rPr lang="ar-IQ" sz="4000" dirty="0"/>
              <a:t>الإخفاق في الإندماج مع الآخرين يؤدي إلي أن يندمج الفرد مع </a:t>
            </a:r>
            <a:r>
              <a:rPr lang="ar-IQ" sz="4000" dirty="0" smtClean="0"/>
              <a:t>ذاته ، </a:t>
            </a:r>
            <a:r>
              <a:rPr lang="ar-IQ" sz="4000" dirty="0"/>
              <a:t>هذا النوع من الاندماج يأخذ شكل أعراض نفسيه إجتماعيه وجسميه مثل: الكبت، الإكتئاب، الخوف المرضي، الإدمان علي المخدرات،</a:t>
            </a:r>
          </a:p>
        </p:txBody>
      </p:sp>
    </p:spTree>
    <p:extLst>
      <p:ext uri="{BB962C8B-B14F-4D97-AF65-F5344CB8AC3E}">
        <p14:creationId xmlns:p14="http://schemas.microsoft.com/office/powerpoint/2010/main" val="387746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186309"/>
          </a:xfrm>
          <a:prstGeom prst="rect">
            <a:avLst/>
          </a:prstGeom>
        </p:spPr>
        <p:txBody>
          <a:bodyPr wrap="square">
            <a:spAutoFit/>
          </a:bodyPr>
          <a:lstStyle/>
          <a:p>
            <a:pPr algn="just"/>
            <a:r>
              <a:rPr lang="ar-IQ" dirty="0"/>
              <a:t> </a:t>
            </a:r>
            <a:r>
              <a:rPr lang="ar-IQ" sz="4400" dirty="0"/>
              <a:t>ولد ويليام جلاسر </a:t>
            </a:r>
            <a:r>
              <a:rPr lang="en-US" sz="4400" dirty="0"/>
              <a:t>William Glasser    </a:t>
            </a:r>
            <a:r>
              <a:rPr lang="ar-IQ" sz="4400" dirty="0"/>
              <a:t>عام 1925 في كليفلاند بمدينه أوهايو </a:t>
            </a:r>
            <a:r>
              <a:rPr lang="en-US" sz="4400" dirty="0" smtClean="0"/>
              <a:t> ,  ، </a:t>
            </a:r>
            <a:r>
              <a:rPr lang="ar-IQ" sz="4400" dirty="0"/>
              <a:t>وحصل علي درجه البكالوريوس في الهندسه الكيمياوية، ودرجتي الماجستير والدكتوراه في علم النفس الإكلينيكي. في عام 1956 أصبح جلاسر طبيب استشاري بكليه فنتور للبنات، وفي عام 1957 اصبح رئيس المعالجين النفسيين في مركز جنــوح الأحداث.  عمل جلاسر في الستينيات كمرشد عام في مجال التعليم، </a:t>
            </a:r>
          </a:p>
        </p:txBody>
      </p:sp>
    </p:spTree>
    <p:extLst>
      <p:ext uri="{BB962C8B-B14F-4D97-AF65-F5344CB8AC3E}">
        <p14:creationId xmlns:p14="http://schemas.microsoft.com/office/powerpoint/2010/main" val="354422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5632311"/>
          </a:xfrm>
          <a:prstGeom prst="rect">
            <a:avLst/>
          </a:prstGeom>
        </p:spPr>
        <p:txBody>
          <a:bodyPr wrap="square">
            <a:spAutoFit/>
          </a:bodyPr>
          <a:lstStyle/>
          <a:p>
            <a:pPr algn="just"/>
            <a:r>
              <a:rPr lang="ar-IQ" sz="4000" dirty="0"/>
              <a:t>والأمراض الجسميه وذلك لإن مثل هذا النوع من </a:t>
            </a:r>
            <a:r>
              <a:rPr lang="ar-IQ" sz="4000" b="1" dirty="0">
                <a:solidFill>
                  <a:srgbClr val="FF0000"/>
                </a:solidFill>
              </a:rPr>
              <a:t>الإندماج الذاتي </a:t>
            </a:r>
            <a:r>
              <a:rPr lang="ar-IQ" sz="4000" dirty="0"/>
              <a:t>يحل محل </a:t>
            </a:r>
            <a:r>
              <a:rPr lang="ar-IQ" sz="4000" b="1" dirty="0">
                <a:solidFill>
                  <a:srgbClr val="FF0000"/>
                </a:solidFill>
              </a:rPr>
              <a:t>الإندماج مع الآخرين</a:t>
            </a:r>
            <a:r>
              <a:rPr lang="ar-IQ" sz="4000" dirty="0"/>
              <a:t>. هؤلاء المندمجين ذاتيا يعتبرون أنفسهم فاشلين لأنهم لم يتعلموا كيف يلبوا حاجاتهم بطرق واقعية، ولعدم قدراتهم علي تحمل مسؤولية سلوكياتهم. تبدأ مرحله الهويه الفاشله عندما يذهب الطفل إلي المدرسه في سن 4-5 سنوات حيث يصر  الكبار </a:t>
            </a:r>
            <a:r>
              <a:rPr lang="ar-IQ" sz="4000" dirty="0" smtClean="0"/>
              <a:t>على </a:t>
            </a:r>
            <a:r>
              <a:rPr lang="ar-IQ" sz="4000" dirty="0"/>
              <a:t>طلبات معينة دون إعطاء أي تفسير للطفل. وإذا فشل الطفل في تحقيق هذا  يبدأ عندها بمواجهة </a:t>
            </a:r>
            <a:r>
              <a:rPr lang="ar-IQ" sz="4000" b="1" dirty="0">
                <a:solidFill>
                  <a:srgbClr val="FF0000"/>
                </a:solidFill>
              </a:rPr>
              <a:t>هوية فاشلة</a:t>
            </a:r>
            <a:r>
              <a:rPr lang="ar-IQ" sz="4000" dirty="0"/>
              <a:t>. </a:t>
            </a:r>
          </a:p>
        </p:txBody>
      </p:sp>
    </p:spTree>
    <p:extLst>
      <p:ext uri="{BB962C8B-B14F-4D97-AF65-F5344CB8AC3E}">
        <p14:creationId xmlns:p14="http://schemas.microsoft.com/office/powerpoint/2010/main" val="284140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080120"/>
          </a:xfrm>
        </p:spPr>
        <p:txBody>
          <a:bodyPr/>
          <a:lstStyle/>
          <a:p>
            <a:r>
              <a:rPr lang="ar-IQ" b="1" dirty="0">
                <a:solidFill>
                  <a:srgbClr val="FF0000"/>
                </a:solidFill>
              </a:rPr>
              <a:t>مبادئ الإرشاد الواقعى</a:t>
            </a:r>
          </a:p>
        </p:txBody>
      </p:sp>
      <p:sp>
        <p:nvSpPr>
          <p:cNvPr id="3" name="مستطيل 2"/>
          <p:cNvSpPr/>
          <p:nvPr/>
        </p:nvSpPr>
        <p:spPr>
          <a:xfrm>
            <a:off x="179512" y="1268760"/>
            <a:ext cx="8784976" cy="5509200"/>
          </a:xfrm>
          <a:prstGeom prst="rect">
            <a:avLst/>
          </a:prstGeom>
        </p:spPr>
        <p:txBody>
          <a:bodyPr wrap="square">
            <a:spAutoFit/>
          </a:bodyPr>
          <a:lstStyle/>
          <a:p>
            <a:pPr algn="just"/>
            <a:r>
              <a:rPr lang="ar-IQ" sz="4400" dirty="0"/>
              <a:t>هنالك </a:t>
            </a:r>
            <a:r>
              <a:rPr lang="ar-IQ" sz="4400" b="1" dirty="0">
                <a:solidFill>
                  <a:srgbClr val="FF0000"/>
                </a:solidFill>
              </a:rPr>
              <a:t>أربعه مبادئ للإرشاد الواقعي </a:t>
            </a:r>
            <a:r>
              <a:rPr lang="ar-IQ" sz="4400" dirty="0" smtClean="0"/>
              <a:t>على </a:t>
            </a:r>
            <a:r>
              <a:rPr lang="ar-IQ" sz="4400" dirty="0"/>
              <a:t>المرشد الالتزام بها من أجل تسير الخطه بكل دقه وكفاءه وهي:</a:t>
            </a:r>
          </a:p>
          <a:p>
            <a:pPr algn="just"/>
            <a:r>
              <a:rPr lang="ar-IQ" sz="4400" dirty="0"/>
              <a:t>1. بناء علاقه بناءه بين المسترشد والمرشد في حدود العمليه الإرشاديه.</a:t>
            </a:r>
          </a:p>
          <a:p>
            <a:pPr algn="just"/>
            <a:r>
              <a:rPr lang="ar-IQ" sz="4400" dirty="0"/>
              <a:t>2.  التركيز </a:t>
            </a:r>
            <a:r>
              <a:rPr lang="ar-IQ" sz="4400" dirty="0" smtClean="0"/>
              <a:t>على </a:t>
            </a:r>
            <a:r>
              <a:rPr lang="ar-IQ" sz="4400" dirty="0"/>
              <a:t>السلوك الحاضر. </a:t>
            </a:r>
          </a:p>
          <a:p>
            <a:pPr algn="just"/>
            <a:r>
              <a:rPr lang="ar-IQ" sz="4400" dirty="0"/>
              <a:t>3. تشجيع المسترشد لتقييم سلوكه لكي يحدد </a:t>
            </a:r>
            <a:r>
              <a:rPr lang="ar-IQ" sz="4400" dirty="0" smtClean="0"/>
              <a:t>إلى </a:t>
            </a:r>
            <a:r>
              <a:rPr lang="ar-IQ" sz="4400" dirty="0"/>
              <a:t>مدى  كان سلوكه محبباً ومفيداً أو غير ذلك </a:t>
            </a:r>
          </a:p>
        </p:txBody>
      </p:sp>
    </p:spTree>
    <p:extLst>
      <p:ext uri="{BB962C8B-B14F-4D97-AF65-F5344CB8AC3E}">
        <p14:creationId xmlns:p14="http://schemas.microsoft.com/office/powerpoint/2010/main" val="319846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6001643"/>
          </a:xfrm>
          <a:prstGeom prst="rect">
            <a:avLst/>
          </a:prstGeom>
        </p:spPr>
        <p:txBody>
          <a:bodyPr wrap="square">
            <a:spAutoFit/>
          </a:bodyPr>
          <a:lstStyle/>
          <a:p>
            <a:pPr algn="just"/>
            <a:r>
              <a:rPr lang="ar-IQ" sz="4400" dirty="0"/>
              <a:t>. </a:t>
            </a:r>
            <a:r>
              <a:rPr lang="ar-IQ" sz="4400" dirty="0" smtClean="0"/>
              <a:t>4- مساعده </a:t>
            </a:r>
            <a:r>
              <a:rPr lang="ar-IQ" sz="4800" dirty="0"/>
              <a:t>المسترشد لبناء خطه جديده ومن سماتها:</a:t>
            </a:r>
          </a:p>
          <a:p>
            <a:pPr marL="685800" indent="-685800" algn="just">
              <a:buFont typeface="Arial" pitchFamily="34" charset="0"/>
              <a:buChar char="•"/>
            </a:pPr>
            <a:r>
              <a:rPr lang="ar-IQ" sz="4800" dirty="0" smtClean="0"/>
              <a:t> أن </a:t>
            </a:r>
            <a:r>
              <a:rPr lang="ar-IQ" sz="4800" dirty="0"/>
              <a:t>تكون في إطار حدود وإمكانيات المسترشد.</a:t>
            </a:r>
          </a:p>
          <a:p>
            <a:pPr marL="685800" indent="-685800" algn="just">
              <a:buFont typeface="Arial" pitchFamily="34" charset="0"/>
              <a:buChar char="•"/>
            </a:pPr>
            <a:r>
              <a:rPr lang="ar-IQ" sz="4800" dirty="0" smtClean="0"/>
              <a:t> ذات </a:t>
            </a:r>
            <a:r>
              <a:rPr lang="ar-IQ" sz="4800" dirty="0"/>
              <a:t>بدايه </a:t>
            </a:r>
            <a:r>
              <a:rPr lang="ar-IQ" sz="4800" dirty="0" smtClean="0"/>
              <a:t>ونهايه </a:t>
            </a:r>
            <a:r>
              <a:rPr lang="ar-IQ" sz="4800" dirty="0"/>
              <a:t>محدده في المكان والزمان.</a:t>
            </a:r>
          </a:p>
          <a:p>
            <a:pPr marL="685800" indent="-685800" algn="just">
              <a:buFont typeface="Arial" pitchFamily="34" charset="0"/>
              <a:buChar char="•"/>
            </a:pPr>
            <a:r>
              <a:rPr lang="ar-IQ" sz="4800" dirty="0" smtClean="0"/>
              <a:t> قابله </a:t>
            </a:r>
            <a:r>
              <a:rPr lang="ar-IQ" sz="4800" dirty="0"/>
              <a:t>للتقيم والتفسير والإعاده.</a:t>
            </a:r>
          </a:p>
          <a:p>
            <a:pPr marL="685800" indent="-685800" algn="just">
              <a:buFont typeface="Arial" pitchFamily="34" charset="0"/>
              <a:buChar char="•"/>
            </a:pPr>
            <a:r>
              <a:rPr lang="ar-IQ" sz="4800" dirty="0" smtClean="0"/>
              <a:t> بسيطه </a:t>
            </a:r>
            <a:r>
              <a:rPr lang="ar-IQ" sz="4800" dirty="0"/>
              <a:t>وسهله ، قصيره وقابله للتجزئه.</a:t>
            </a:r>
          </a:p>
        </p:txBody>
      </p:sp>
    </p:spTree>
    <p:extLst>
      <p:ext uri="{BB962C8B-B14F-4D97-AF65-F5344CB8AC3E}">
        <p14:creationId xmlns:p14="http://schemas.microsoft.com/office/powerpoint/2010/main" val="363198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5262979"/>
          </a:xfrm>
          <a:prstGeom prst="rect">
            <a:avLst/>
          </a:prstGeom>
        </p:spPr>
        <p:txBody>
          <a:bodyPr wrap="square">
            <a:spAutoFit/>
          </a:bodyPr>
          <a:lstStyle/>
          <a:p>
            <a:pPr marL="685800" indent="-685800" algn="just">
              <a:buFont typeface="Arial" pitchFamily="34" charset="0"/>
              <a:buChar char="•"/>
            </a:pPr>
            <a:r>
              <a:rPr lang="ar-IQ" sz="4800" dirty="0"/>
              <a:t>أن يستطيع المسترشد أن ينفذها في </a:t>
            </a:r>
            <a:r>
              <a:rPr lang="ar-IQ" sz="4800" dirty="0" smtClean="0"/>
              <a:t>الحال.</a:t>
            </a:r>
          </a:p>
          <a:p>
            <a:pPr marL="685800" indent="-685800" algn="just">
              <a:buFont typeface="Arial" pitchFamily="34" charset="0"/>
              <a:buChar char="•"/>
            </a:pPr>
            <a:r>
              <a:rPr lang="ar-IQ" sz="4800" dirty="0" smtClean="0"/>
              <a:t>أن </a:t>
            </a:r>
            <a:r>
              <a:rPr lang="ar-IQ" sz="4800" dirty="0"/>
              <a:t>تعتمد علي مايفعله المسترشد ممايقتضي معرفه دقيقه بسلوك المسترشد </a:t>
            </a:r>
            <a:r>
              <a:rPr lang="ar-IQ" sz="4800" dirty="0" smtClean="0"/>
              <a:t>وقدراته.</a:t>
            </a:r>
          </a:p>
          <a:p>
            <a:pPr marL="685800" indent="-685800" algn="just">
              <a:buFont typeface="Arial" pitchFamily="34" charset="0"/>
              <a:buChar char="•"/>
            </a:pPr>
            <a:r>
              <a:rPr lang="ar-IQ" sz="4800" dirty="0" smtClean="0"/>
              <a:t>أن </a:t>
            </a:r>
            <a:r>
              <a:rPr lang="ar-IQ" sz="4800" dirty="0"/>
              <a:t>تكون قابله للتكرار وأن ينفذها في اليوم أكثر من </a:t>
            </a:r>
            <a:r>
              <a:rPr lang="ar-IQ" sz="4800" dirty="0" smtClean="0"/>
              <a:t>مره.</a:t>
            </a:r>
          </a:p>
          <a:p>
            <a:pPr marL="685800" indent="-685800" algn="just">
              <a:buFont typeface="Arial" pitchFamily="34" charset="0"/>
              <a:buChar char="•"/>
            </a:pPr>
            <a:r>
              <a:rPr lang="ar-IQ" sz="4800" dirty="0" smtClean="0"/>
              <a:t>الالتزام </a:t>
            </a:r>
            <a:r>
              <a:rPr lang="ar-IQ" sz="4800" dirty="0"/>
              <a:t>من المسترشد  بتنفيذ الخطه.</a:t>
            </a:r>
          </a:p>
        </p:txBody>
      </p:sp>
    </p:spTree>
    <p:extLst>
      <p:ext uri="{BB962C8B-B14F-4D97-AF65-F5344CB8AC3E}">
        <p14:creationId xmlns:p14="http://schemas.microsoft.com/office/powerpoint/2010/main" val="492910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988"/>
            <a:ext cx="8572500" cy="61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80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568952" cy="4832092"/>
          </a:xfrm>
          <a:prstGeom prst="rect">
            <a:avLst/>
          </a:prstGeom>
        </p:spPr>
        <p:txBody>
          <a:bodyPr wrap="square">
            <a:spAutoFit/>
          </a:bodyPr>
          <a:lstStyle/>
          <a:p>
            <a:pPr algn="just"/>
            <a:r>
              <a:rPr lang="ar-IQ" sz="4400" dirty="0"/>
              <a:t>وفي ذلك الوقت طبق مفاهيمه الأساسية للإرشاد بالواقع علي وسائل التعليم والتعلم، وكان اهتمامه ينصب على تفاعل الطلاب مع المعلمين وكيفية ربط الحياة بالتعليم. أسس مركز تعليمي تدريبي يتلقى من خلاله المعلمون تدريباً حول هذا النوع من الإرشاد ولقد أشترك جلاسر في تأليف عدد من الكتب.</a:t>
            </a:r>
          </a:p>
        </p:txBody>
      </p:sp>
    </p:spTree>
    <p:extLst>
      <p:ext uri="{BB962C8B-B14F-4D97-AF65-F5344CB8AC3E}">
        <p14:creationId xmlns:p14="http://schemas.microsoft.com/office/powerpoint/2010/main" val="59903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6863417"/>
          </a:xfrm>
          <a:prstGeom prst="rect">
            <a:avLst/>
          </a:prstGeom>
        </p:spPr>
        <p:txBody>
          <a:bodyPr wrap="square">
            <a:spAutoFit/>
          </a:bodyPr>
          <a:lstStyle/>
          <a:p>
            <a:pPr algn="just"/>
            <a:r>
              <a:rPr lang="ar-IQ" sz="4400" dirty="0"/>
              <a:t>طور جلاسر طريقه في الإرشاد أسماها الارشاد الواقعي </a:t>
            </a:r>
            <a:r>
              <a:rPr lang="en-US" sz="4400" dirty="0"/>
              <a:t>Reality Counseling  </a:t>
            </a:r>
            <a:r>
              <a:rPr lang="ar-IQ" sz="4400" dirty="0"/>
              <a:t>عام 1965، تقوم هذه الطريقة علي إستخدام منهج خاص يقوم علي مبادئ التدريب والتعليم، ويهدف إلي بناء ماكان يجب بناؤه خلال مراحل نمو الفرد السابقة، ويقوم هذا الإتجاه علي أساس تعميق مبادئ المسؤولية، ويري أنه كلما قلت المسؤولية أصبح سلوك الفرد أكثر اتجاها نحو الخطأ. كما طور نظرية أخرى في الإرشاد أسماها الإرشاد الإنتخابي عام 1996. </a:t>
            </a:r>
          </a:p>
        </p:txBody>
      </p:sp>
    </p:spTree>
    <p:extLst>
      <p:ext uri="{BB962C8B-B14F-4D97-AF65-F5344CB8AC3E}">
        <p14:creationId xmlns:p14="http://schemas.microsoft.com/office/powerpoint/2010/main" val="325429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496944" cy="6186309"/>
          </a:xfrm>
          <a:prstGeom prst="rect">
            <a:avLst/>
          </a:prstGeom>
        </p:spPr>
        <p:txBody>
          <a:bodyPr wrap="square">
            <a:spAutoFit/>
          </a:bodyPr>
          <a:lstStyle/>
          <a:p>
            <a:pPr algn="just"/>
            <a:r>
              <a:rPr lang="ar-IQ" dirty="0"/>
              <a:t> </a:t>
            </a:r>
            <a:r>
              <a:rPr lang="ar-IQ" sz="4400" dirty="0"/>
              <a:t>لقد استفاد جلاسر بشكل مباشر من العالم بول دودوس- صاحب الطريقه المسماة بالتفسير الاخلاقي الطبي، وهذه الطريقة تعمل علي تعليم المرضي فلسفه الحياة، وتركز علي الصحة وليس علي المرض - وقد تأثر جلاسر بطريقه غير مباشرة بالعالمين ادلر وموهلر، كما تأثر وتبني نظرية الضبط للعالم ويليام باور والتي تشرح عمل الدماغ الإنساني كنظام ضابط للسلوك الإنساني 1977.</a:t>
            </a:r>
          </a:p>
        </p:txBody>
      </p:sp>
    </p:spTree>
    <p:extLst>
      <p:ext uri="{BB962C8B-B14F-4D97-AF65-F5344CB8AC3E}">
        <p14:creationId xmlns:p14="http://schemas.microsoft.com/office/powerpoint/2010/main" val="70453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152128"/>
          </a:xfrm>
        </p:spPr>
        <p:txBody>
          <a:bodyPr/>
          <a:lstStyle/>
          <a:p>
            <a:r>
              <a:rPr lang="ar-IQ" b="1" dirty="0">
                <a:solidFill>
                  <a:srgbClr val="FF0000"/>
                </a:solidFill>
              </a:rPr>
              <a:t>نظريه جلاسر في الشخصية</a:t>
            </a:r>
          </a:p>
        </p:txBody>
      </p:sp>
      <p:sp>
        <p:nvSpPr>
          <p:cNvPr id="3" name="مستطيل 2"/>
          <p:cNvSpPr/>
          <p:nvPr/>
        </p:nvSpPr>
        <p:spPr>
          <a:xfrm>
            <a:off x="107504" y="1124744"/>
            <a:ext cx="8856984" cy="6402333"/>
          </a:xfrm>
          <a:prstGeom prst="rect">
            <a:avLst/>
          </a:prstGeom>
        </p:spPr>
        <p:txBody>
          <a:bodyPr wrap="square">
            <a:spAutoFit/>
          </a:bodyPr>
          <a:lstStyle/>
          <a:p>
            <a:pPr algn="just"/>
            <a:r>
              <a:rPr lang="ar-IQ" sz="4400" dirty="0"/>
              <a:t>يعتقد جلاسر إن هناك حاجه نفسية واحدة يمتلكها كل الناس فى كل الثقافات ومن المهد الي اللحد وهي الحاجه الي الهويه (من أنا؟). وقد حدد أربع حاجات نفسيه لتحقيق هذه الهوية وهي الإنتماء، القوة، والحرية، والحاجة إلي المتعة . ويري جلاسر أن الفرد يسعي للاستفادة من طاقتة الشخصية في التعليم والنمو، ويمتلك التصميم النفسي بكامل أبعاده أكثر من اعتماده علي الموقف. </a:t>
            </a:r>
          </a:p>
        </p:txBody>
      </p:sp>
    </p:spTree>
    <p:extLst>
      <p:ext uri="{BB962C8B-B14F-4D97-AF65-F5344CB8AC3E}">
        <p14:creationId xmlns:p14="http://schemas.microsoft.com/office/powerpoint/2010/main" val="113252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640960" cy="6001643"/>
          </a:xfrm>
          <a:prstGeom prst="rect">
            <a:avLst/>
          </a:prstGeom>
        </p:spPr>
        <p:txBody>
          <a:bodyPr wrap="square">
            <a:spAutoFit/>
          </a:bodyPr>
          <a:lstStyle/>
          <a:p>
            <a:pPr algn="just"/>
            <a:r>
              <a:rPr lang="ar-IQ" sz="4800" dirty="0"/>
              <a:t>ويشير جلاسر إلي أن هدف الواقعية هو تعليم </a:t>
            </a:r>
            <a:r>
              <a:rPr lang="ar-IQ" sz="4800" dirty="0" smtClean="0"/>
              <a:t>الأفراد أفضل </a:t>
            </a:r>
            <a:r>
              <a:rPr lang="ar-IQ" sz="4800" dirty="0"/>
              <a:t>الطرق وأكثرها فعالية للحصول علي مايريدون من الحياة. مع أن المسترشدين يعيشون في الخارج الا إنهم يحاولون التحكم به ليكون أقرب للعالم الداخلي لهم، ويؤكد جلاسر علي أن قيمة الفرد فيما يفعله وهو الا يفعل إلا ما يقرره إو يميل إليه عقله</a:t>
            </a:r>
            <a:r>
              <a:rPr lang="ar-IQ" dirty="0"/>
              <a:t>.</a:t>
            </a:r>
          </a:p>
        </p:txBody>
      </p:sp>
    </p:spTree>
    <p:extLst>
      <p:ext uri="{BB962C8B-B14F-4D97-AF65-F5344CB8AC3E}">
        <p14:creationId xmlns:p14="http://schemas.microsoft.com/office/powerpoint/2010/main" val="121048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86309"/>
          </a:xfrm>
          <a:prstGeom prst="rect">
            <a:avLst/>
          </a:prstGeom>
        </p:spPr>
        <p:txBody>
          <a:bodyPr wrap="square">
            <a:spAutoFit/>
          </a:bodyPr>
          <a:lstStyle/>
          <a:p>
            <a:pPr algn="just"/>
            <a:r>
              <a:rPr lang="ar-IQ" dirty="0"/>
              <a:t> </a:t>
            </a:r>
            <a:r>
              <a:rPr lang="ar-IQ" sz="4400" dirty="0"/>
              <a:t>ويؤكد جلاسر إنه إذ قام الأفراد ببذل مجهود ذاتي فإنهم سوف يستطيعون إجراء التغيير بفاعلية أكبر، ويمكن لهم تحديد هدف عام وهو تشكيل بيئتهم بحيث تتناسب مع صورهم التي يريدونها. وعندما يقوم الأفراد بعمل خيارات قد تتعدي علي حرية الآخرين، فإنهم يسلكون بطريقه غير مسؤولة. وتساعد </a:t>
            </a:r>
            <a:r>
              <a:rPr lang="ar-IQ" sz="4400" dirty="0" smtClean="0"/>
              <a:t>الواقعيه </a:t>
            </a:r>
            <a:r>
              <a:rPr lang="ar-IQ" sz="4400" dirty="0"/>
              <a:t>الأفراد علي تعلم تحقيق الحريه بحيث لايكون هناك آخرون يعانون من هذه الحرية </a:t>
            </a:r>
            <a:r>
              <a:rPr lang="en-US" sz="4400" dirty="0" smtClean="0"/>
              <a:t> </a:t>
            </a:r>
            <a:endParaRPr lang="ar-IQ" sz="4400" dirty="0"/>
          </a:p>
        </p:txBody>
      </p:sp>
    </p:spTree>
    <p:extLst>
      <p:ext uri="{BB962C8B-B14F-4D97-AF65-F5344CB8AC3E}">
        <p14:creationId xmlns:p14="http://schemas.microsoft.com/office/powerpoint/2010/main" val="30545663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2026</Words>
  <Application>Microsoft Office PowerPoint</Application>
  <PresentationFormat>عرض على الشاشة (3:4)‏</PresentationFormat>
  <Paragraphs>63</Paragraphs>
  <Slides>34</Slides>
  <Notes>0</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غلاف فني</vt:lpstr>
      <vt:lpstr>نظريه الإرشاد الواقعي  لويليام جلاسر</vt:lpstr>
      <vt:lpstr>عرض تقديمي في PowerPoint</vt:lpstr>
      <vt:lpstr>عرض تقديمي في PowerPoint</vt:lpstr>
      <vt:lpstr>عرض تقديمي في PowerPoint</vt:lpstr>
      <vt:lpstr>عرض تقديمي في PowerPoint</vt:lpstr>
      <vt:lpstr>عرض تقديمي في PowerPoint</vt:lpstr>
      <vt:lpstr>نظريه جلاسر في الشخصية</vt:lpstr>
      <vt:lpstr>عرض تقديمي في PowerPoint</vt:lpstr>
      <vt:lpstr>عرض تقديمي في PowerPoint</vt:lpstr>
      <vt:lpstr>عرض تقديمي في PowerPoint</vt:lpstr>
      <vt:lpstr>المفاهيم الأساسيه للنظريه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بناء الشخصيه وتفسير السلوك الإنساني لدى جلاسر</vt:lpstr>
      <vt:lpstr>عرض تقديمي في PowerPoint</vt:lpstr>
      <vt:lpstr>عرض تقديمي في PowerPoint</vt:lpstr>
      <vt:lpstr>عرض تقديمي في PowerPoint</vt:lpstr>
      <vt:lpstr>مراحل تطور الشخصيه لدى  جلاسر </vt:lpstr>
      <vt:lpstr>عرض تقديمي في PowerPoint</vt:lpstr>
      <vt:lpstr>عرض تقديمي في PowerPoint</vt:lpstr>
      <vt:lpstr>الإضطرابات النفسيه</vt:lpstr>
      <vt:lpstr>عرض تقديمي في PowerPoint</vt:lpstr>
      <vt:lpstr>مبادئ الإرشاد الواقعى</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نظريه الإرشاد الواقعي لويليام جلاسر</dc:title>
  <cp:lastModifiedBy>DR.Ahmed Saker 2o1O</cp:lastModifiedBy>
  <cp:revision>4</cp:revision>
  <dcterms:modified xsi:type="dcterms:W3CDTF">2021-06-26T16:03:52Z</dcterms:modified>
</cp:coreProperties>
</file>